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Montserrat"/>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48559f4366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48559f4366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8559f4366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8559f4366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8559f4366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8559f4366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8559f4366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8559f4366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8559f4366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8559f4366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8559f4366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8559f4366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48559f4366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48559f4366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8559f4366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48559f4366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48559f4366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48559f4366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868c3960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868c3960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8559f4366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8559f4366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8559f4366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48559f4366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48559f4366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48559f4366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48559f4366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48559f4366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8559f4366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8559f4366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8559f4366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8559f4366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48559f4366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48559f4366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48559f4366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8559f4366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8559f4366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8559f4366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8559f4366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8559f4366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8559f4366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8559f4366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3000">
                <a:latin typeface="Roboto"/>
                <a:ea typeface="Roboto"/>
                <a:cs typeface="Roboto"/>
                <a:sym typeface="Roboto"/>
              </a:rPr>
              <a:t>Algorand: Scaling Byzantine Agreements for Cryptocurrencies</a:t>
            </a:r>
            <a:endParaRPr/>
          </a:p>
        </p:txBody>
      </p:sp>
      <p:sp>
        <p:nvSpPr>
          <p:cNvPr id="229" name="Google Shape;229;p17"/>
          <p:cNvSpPr txBox="1"/>
          <p:nvPr>
            <p:ph idx="1" type="subTitle"/>
          </p:nvPr>
        </p:nvSpPr>
        <p:spPr>
          <a:xfrm>
            <a:off x="6439150" y="3458375"/>
            <a:ext cx="2235600" cy="14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Team members:</a:t>
            </a:r>
            <a:endParaRPr sz="1400"/>
          </a:p>
          <a:p>
            <a:pPr indent="457200" lvl="0" marL="0" rtl="0" algn="l">
              <a:spcBef>
                <a:spcPts val="0"/>
              </a:spcBef>
              <a:spcAft>
                <a:spcPts val="0"/>
              </a:spcAft>
              <a:buNone/>
            </a:pPr>
            <a:r>
              <a:rPr lang="en"/>
              <a:t>Meng-Huan Lee</a:t>
            </a:r>
            <a:endParaRPr/>
          </a:p>
          <a:p>
            <a:pPr indent="457200" lvl="0" marL="0" rtl="0" algn="l">
              <a:spcBef>
                <a:spcPts val="0"/>
              </a:spcBef>
              <a:spcAft>
                <a:spcPts val="0"/>
              </a:spcAft>
              <a:buNone/>
            </a:pPr>
            <a:r>
              <a:rPr lang="en"/>
              <a:t>Rui Li</a:t>
            </a:r>
            <a:endParaRPr/>
          </a:p>
          <a:p>
            <a:pPr indent="457200" lvl="0" marL="0" rtl="0" algn="l">
              <a:spcBef>
                <a:spcPts val="0"/>
              </a:spcBef>
              <a:spcAft>
                <a:spcPts val="0"/>
              </a:spcAft>
              <a:buNone/>
            </a:pPr>
            <a:r>
              <a:rPr lang="en"/>
              <a:t>Wenyan He</a:t>
            </a:r>
            <a:endParaRPr/>
          </a:p>
          <a:p>
            <a:pPr indent="457200" lvl="0" marL="0" rtl="0" algn="l">
              <a:spcBef>
                <a:spcPts val="0"/>
              </a:spcBef>
              <a:spcAft>
                <a:spcPts val="0"/>
              </a:spcAft>
              <a:buNone/>
            </a:pPr>
            <a:r>
              <a:rPr lang="en"/>
              <a:t>Wei Su</a:t>
            </a:r>
            <a:endParaRPr/>
          </a:p>
          <a:p>
            <a:pPr indent="457200" lvl="0" marL="0" rtl="0" algn="l">
              <a:spcBef>
                <a:spcPts val="0"/>
              </a:spcBef>
              <a:spcAft>
                <a:spcPts val="0"/>
              </a:spcAft>
              <a:buNone/>
            </a:pPr>
            <a:r>
              <a:rPr lang="en"/>
              <a:t>Li Zhang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26"/>
          <p:cNvSpPr txBox="1"/>
          <p:nvPr>
            <p:ph type="title"/>
          </p:nvPr>
        </p:nvSpPr>
        <p:spPr>
          <a:xfrm>
            <a:off x="1197425" y="373725"/>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Block Proposal</a:t>
            </a:r>
            <a:endParaRPr/>
          </a:p>
        </p:txBody>
      </p:sp>
      <p:sp>
        <p:nvSpPr>
          <p:cNvPr id="285" name="Google Shape;285;p26"/>
          <p:cNvSpPr txBox="1"/>
          <p:nvPr>
            <p:ph idx="1" type="body"/>
          </p:nvPr>
        </p:nvSpPr>
        <p:spPr>
          <a:xfrm>
            <a:off x="1297500" y="1567550"/>
            <a:ext cx="7038900" cy="3331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Minimizing unnecessary block transmissions.</a:t>
            </a:r>
            <a:endParaRPr sz="2000">
              <a:solidFill>
                <a:srgbClr val="FFFFFF"/>
              </a:solidFill>
              <a:latin typeface="Arial"/>
              <a:ea typeface="Arial"/>
              <a:cs typeface="Arial"/>
              <a:sym typeface="Arial"/>
            </a:endParaRPr>
          </a:p>
          <a:p>
            <a:pPr indent="-355600" lvl="0" marL="457200" rtl="0" algn="l">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Waiting for block proposals. </a:t>
            </a:r>
            <a:endParaRPr sz="2000">
              <a:solidFill>
                <a:srgbClr val="FFFFFF"/>
              </a:solidFill>
              <a:latin typeface="Arial"/>
              <a:ea typeface="Arial"/>
              <a:cs typeface="Arial"/>
              <a:sym typeface="Arial"/>
            </a:endParaRPr>
          </a:p>
          <a:p>
            <a:pPr indent="-355600" lvl="0" marL="457200" rtl="0" algn="l">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Malicious proposers. </a:t>
            </a:r>
            <a:endParaRPr sz="200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a:t>
            </a:r>
            <a:r>
              <a:rPr lang="en"/>
              <a:t>⋆</a:t>
            </a:r>
            <a:endParaRPr/>
          </a:p>
        </p:txBody>
      </p:sp>
      <p:sp>
        <p:nvSpPr>
          <p:cNvPr id="291" name="Google Shape;291;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Clr>
                <a:srgbClr val="000000"/>
              </a:buClr>
              <a:buSzPts val="1100"/>
              <a:buFont typeface="Arial"/>
              <a:buNone/>
            </a:pPr>
            <a:r>
              <a:rPr lang="en" sz="2000">
                <a:solidFill>
                  <a:srgbClr val="FFFFFF"/>
                </a:solidFill>
                <a:latin typeface="Arial"/>
                <a:ea typeface="Arial"/>
                <a:cs typeface="Arial"/>
                <a:sym typeface="Arial"/>
              </a:rPr>
              <a:t>The execution of BA⋆ consists of two phases. In the first phase, BA⋆ reduces the problem of agreeing on a block to agreement on one of two options. In the second phase, BA⋆ reaches agreement on one of these options: either agreeing on a proposed block, or agreeing on an empty block.</a:t>
            </a:r>
            <a:endParaRPr sz="2000">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Main procedure of BA⋆</a:t>
            </a:r>
            <a:endParaRPr/>
          </a:p>
        </p:txBody>
      </p:sp>
      <p:sp>
        <p:nvSpPr>
          <p:cNvPr id="297" name="Google Shape;297;p28"/>
          <p:cNvSpPr txBox="1"/>
          <p:nvPr>
            <p:ph idx="1" type="body"/>
          </p:nvPr>
        </p:nvSpPr>
        <p:spPr>
          <a:xfrm>
            <a:off x="1015350" y="1307850"/>
            <a:ext cx="3600600" cy="35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Arial"/>
                <a:ea typeface="Arial"/>
                <a:cs typeface="Arial"/>
                <a:sym typeface="Arial"/>
              </a:rPr>
              <a:t>The top-level procedure implementing BA⋆, as invoked by Algorand, is shown in Algorithm 3. </a:t>
            </a:r>
            <a:endParaRPr sz="2000">
              <a:solidFill>
                <a:srgbClr val="FFFFFF"/>
              </a:solidFill>
              <a:latin typeface="Arial"/>
              <a:ea typeface="Arial"/>
              <a:cs typeface="Arial"/>
              <a:sym typeface="Arial"/>
            </a:endParaRPr>
          </a:p>
          <a:p>
            <a:pPr indent="0" lvl="0" marL="0" rtl="0" algn="l">
              <a:spcBef>
                <a:spcPts val="0"/>
              </a:spcBef>
              <a:spcAft>
                <a:spcPts val="0"/>
              </a:spcAft>
              <a:buNone/>
            </a:pPr>
            <a:r>
              <a:rPr lang="en" sz="2000">
                <a:solidFill>
                  <a:srgbClr val="FFFFFF"/>
                </a:solidFill>
                <a:latin typeface="Arial"/>
                <a:ea typeface="Arial"/>
                <a:cs typeface="Arial"/>
                <a:sym typeface="Arial"/>
              </a:rPr>
              <a:t>For efficiency, BA⋆ votes for hashes of blocks, instead of entire block contents. The BA⋆algorithm also determines whether it established final or tentative consensus.</a:t>
            </a:r>
            <a:endParaRPr sz="2000">
              <a:solidFill>
                <a:srgbClr val="FFFFFF"/>
              </a:solidFill>
              <a:latin typeface="Arial"/>
              <a:ea typeface="Arial"/>
              <a:cs typeface="Arial"/>
              <a:sym typeface="Arial"/>
            </a:endParaRPr>
          </a:p>
          <a:p>
            <a:pPr indent="0" lvl="0" marL="0" rtl="0" algn="l">
              <a:spcBef>
                <a:spcPts val="0"/>
              </a:spcBef>
              <a:spcAft>
                <a:spcPts val="0"/>
              </a:spcAft>
              <a:buNone/>
            </a:pPr>
            <a:r>
              <a:t/>
            </a:r>
            <a:endParaRPr sz="2000">
              <a:solidFill>
                <a:srgbClr val="FFFFFF"/>
              </a:solidFill>
              <a:latin typeface="Arial"/>
              <a:ea typeface="Arial"/>
              <a:cs typeface="Arial"/>
              <a:sym typeface="Arial"/>
            </a:endParaRPr>
          </a:p>
          <a:p>
            <a:pPr indent="0" lvl="0" marL="0" rtl="0" algn="l">
              <a:spcBef>
                <a:spcPts val="0"/>
              </a:spcBef>
              <a:spcAft>
                <a:spcPts val="0"/>
              </a:spcAft>
              <a:buNone/>
            </a:pPr>
            <a:r>
              <a:t/>
            </a:r>
            <a:endParaRPr sz="2000">
              <a:solidFill>
                <a:srgbClr val="FFFFFF"/>
              </a:solidFill>
              <a:latin typeface="Arial"/>
              <a:ea typeface="Arial"/>
              <a:cs typeface="Arial"/>
              <a:sym typeface="Arial"/>
            </a:endParaRPr>
          </a:p>
          <a:p>
            <a:pPr indent="0" lvl="0" marL="0" rtl="0" algn="l">
              <a:spcBef>
                <a:spcPts val="0"/>
              </a:spcBef>
              <a:spcAft>
                <a:spcPts val="0"/>
              </a:spcAft>
              <a:buNone/>
            </a:pPr>
            <a:r>
              <a:t/>
            </a:r>
            <a:endParaRPr sz="2000">
              <a:solidFill>
                <a:srgbClr val="FFFFFF"/>
              </a:solidFill>
              <a:latin typeface="Arial"/>
              <a:ea typeface="Arial"/>
              <a:cs typeface="Arial"/>
              <a:sym typeface="Arial"/>
            </a:endParaRPr>
          </a:p>
          <a:p>
            <a:pPr indent="0" lvl="0" marL="0" rtl="0" algn="l">
              <a:spcBef>
                <a:spcPts val="0"/>
              </a:spcBef>
              <a:spcAft>
                <a:spcPts val="0"/>
              </a:spcAft>
              <a:buClr>
                <a:srgbClr val="000000"/>
              </a:buClr>
              <a:buSzPts val="1100"/>
              <a:buFont typeface="Arial"/>
              <a:buNone/>
            </a:pPr>
            <a:r>
              <a:t/>
            </a:r>
            <a:endParaRPr sz="2000">
              <a:solidFill>
                <a:srgbClr val="FFFFFF"/>
              </a:solidFill>
              <a:latin typeface="Arial"/>
              <a:ea typeface="Arial"/>
              <a:cs typeface="Arial"/>
              <a:sym typeface="Arial"/>
            </a:endParaRPr>
          </a:p>
        </p:txBody>
      </p:sp>
      <p:pic>
        <p:nvPicPr>
          <p:cNvPr id="298" name="Google Shape;298;p28"/>
          <p:cNvPicPr preferRelativeResize="0"/>
          <p:nvPr/>
        </p:nvPicPr>
        <p:blipFill>
          <a:blip r:embed="rId3">
            <a:alphaModFix/>
          </a:blip>
          <a:stretch>
            <a:fillRect/>
          </a:stretch>
        </p:blipFill>
        <p:spPr>
          <a:xfrm>
            <a:off x="4572000" y="1508001"/>
            <a:ext cx="4465600" cy="2770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100">
                <a:solidFill>
                  <a:srgbClr val="000000"/>
                </a:solidFill>
                <a:latin typeface="Arial"/>
                <a:ea typeface="Arial"/>
                <a:cs typeface="Arial"/>
                <a:sym typeface="Arial"/>
              </a:rPr>
              <a:t>⋆</a:t>
            </a:r>
            <a:r>
              <a:rPr lang="en"/>
              <a:t>Main procedure of BA⋆: Voting</a:t>
            </a:r>
            <a:endParaRPr/>
          </a:p>
        </p:txBody>
      </p:sp>
      <p:sp>
        <p:nvSpPr>
          <p:cNvPr id="304" name="Google Shape;304;p29"/>
          <p:cNvSpPr txBox="1"/>
          <p:nvPr>
            <p:ph idx="1" type="body"/>
          </p:nvPr>
        </p:nvSpPr>
        <p:spPr>
          <a:xfrm>
            <a:off x="1137400" y="3678475"/>
            <a:ext cx="7038900" cy="1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000">
                <a:solidFill>
                  <a:srgbClr val="FFFFFF"/>
                </a:solidFill>
                <a:latin typeface="Arial"/>
                <a:ea typeface="Arial"/>
                <a:cs typeface="Arial"/>
                <a:sym typeface="Arial"/>
              </a:rPr>
              <a:t>Sending votes (Algorithm 4). Algorithm 4 shows the pseudocode for CommitteeVote(), which checks if the user is selected for the committee in a given round and step of BA⋆.</a:t>
            </a:r>
            <a:endParaRPr sz="2000">
              <a:solidFill>
                <a:srgbClr val="FFFFFF"/>
              </a:solidFill>
              <a:latin typeface="Arial"/>
              <a:ea typeface="Arial"/>
              <a:cs typeface="Arial"/>
              <a:sym typeface="Arial"/>
            </a:endParaRPr>
          </a:p>
        </p:txBody>
      </p:sp>
      <p:pic>
        <p:nvPicPr>
          <p:cNvPr id="305" name="Google Shape;305;p29"/>
          <p:cNvPicPr preferRelativeResize="0"/>
          <p:nvPr/>
        </p:nvPicPr>
        <p:blipFill>
          <a:blip r:embed="rId3">
            <a:alphaModFix/>
          </a:blip>
          <a:stretch>
            <a:fillRect/>
          </a:stretch>
        </p:blipFill>
        <p:spPr>
          <a:xfrm>
            <a:off x="1493300" y="1065075"/>
            <a:ext cx="4985775" cy="2613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100">
                <a:solidFill>
                  <a:srgbClr val="000000"/>
                </a:solidFill>
                <a:latin typeface="Arial"/>
                <a:ea typeface="Arial"/>
                <a:cs typeface="Arial"/>
                <a:sym typeface="Arial"/>
              </a:rPr>
              <a:t>⋆</a:t>
            </a:r>
            <a:r>
              <a:rPr lang="en"/>
              <a:t>Main procedure of BA⋆: Voting</a:t>
            </a:r>
            <a:endParaRPr/>
          </a:p>
        </p:txBody>
      </p:sp>
      <p:sp>
        <p:nvSpPr>
          <p:cNvPr id="311" name="Google Shape;311;p30"/>
          <p:cNvSpPr txBox="1"/>
          <p:nvPr>
            <p:ph idx="1" type="body"/>
          </p:nvPr>
        </p:nvSpPr>
        <p:spPr>
          <a:xfrm>
            <a:off x="676825" y="1091100"/>
            <a:ext cx="3272700" cy="405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000">
                <a:solidFill>
                  <a:srgbClr val="FFFFFF"/>
                </a:solidFill>
                <a:latin typeface="Arial"/>
                <a:ea typeface="Arial"/>
                <a:cs typeface="Arial"/>
                <a:sym typeface="Arial"/>
              </a:rPr>
              <a:t>Counting votes (Algorithm 5 and Algorithm 6). </a:t>
            </a:r>
            <a:endParaRPr sz="2000">
              <a:solidFill>
                <a:srgbClr val="FFFFFF"/>
              </a:solidFill>
              <a:latin typeface="Arial"/>
              <a:ea typeface="Arial"/>
              <a:cs typeface="Arial"/>
              <a:sym typeface="Arial"/>
            </a:endParaRPr>
          </a:p>
          <a:p>
            <a:pPr indent="0" lvl="0" marL="0" rtl="0" algn="l">
              <a:spcBef>
                <a:spcPts val="0"/>
              </a:spcBef>
              <a:spcAft>
                <a:spcPts val="0"/>
              </a:spcAft>
              <a:buClr>
                <a:srgbClr val="000000"/>
              </a:buClr>
              <a:buSzPts val="1100"/>
              <a:buFont typeface="Arial"/>
              <a:buNone/>
            </a:pPr>
            <a:r>
              <a:rPr lang="en" sz="2000">
                <a:solidFill>
                  <a:srgbClr val="FFFFFF"/>
                </a:solidFill>
                <a:latin typeface="Arial"/>
                <a:ea typeface="Arial"/>
                <a:cs typeface="Arial"/>
                <a:sym typeface="Arial"/>
              </a:rPr>
              <a:t>The CountVotes() procedure (Algorithm 5) reads messages that belong to the current round and step from the incomingMsgs buffer.</a:t>
            </a:r>
            <a:endParaRPr sz="2000">
              <a:solidFill>
                <a:srgbClr val="FFFFFF"/>
              </a:solidFill>
              <a:latin typeface="Arial"/>
              <a:ea typeface="Arial"/>
              <a:cs typeface="Arial"/>
              <a:sym typeface="Arial"/>
            </a:endParaRPr>
          </a:p>
        </p:txBody>
      </p:sp>
      <p:pic>
        <p:nvPicPr>
          <p:cNvPr id="312" name="Google Shape;312;p30"/>
          <p:cNvPicPr preferRelativeResize="0"/>
          <p:nvPr/>
        </p:nvPicPr>
        <p:blipFill>
          <a:blip r:embed="rId3">
            <a:alphaModFix/>
          </a:blip>
          <a:stretch>
            <a:fillRect/>
          </a:stretch>
        </p:blipFill>
        <p:spPr>
          <a:xfrm>
            <a:off x="4096600" y="971050"/>
            <a:ext cx="4383825" cy="4052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100">
                <a:solidFill>
                  <a:srgbClr val="000000"/>
                </a:solidFill>
                <a:latin typeface="Arial"/>
                <a:ea typeface="Arial"/>
                <a:cs typeface="Arial"/>
                <a:sym typeface="Arial"/>
              </a:rPr>
              <a:t>⋆</a:t>
            </a:r>
            <a:r>
              <a:rPr lang="en"/>
              <a:t>Main procedure of BA⋆: Voting</a:t>
            </a:r>
            <a:endParaRPr/>
          </a:p>
        </p:txBody>
      </p:sp>
      <p:sp>
        <p:nvSpPr>
          <p:cNvPr id="318" name="Google Shape;318;p31"/>
          <p:cNvSpPr txBox="1"/>
          <p:nvPr>
            <p:ph idx="1" type="body"/>
          </p:nvPr>
        </p:nvSpPr>
        <p:spPr>
          <a:xfrm>
            <a:off x="1297500" y="3818600"/>
            <a:ext cx="7038900" cy="110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000">
                <a:solidFill>
                  <a:srgbClr val="FFFFFF"/>
                </a:solidFill>
                <a:latin typeface="Arial"/>
                <a:ea typeface="Arial"/>
                <a:cs typeface="Arial"/>
                <a:sym typeface="Arial"/>
              </a:rPr>
              <a:t>It processes the votes by calling the ProcessMsg() procedure for every message (Algorithm 6), which ensures that the vote is valid. </a:t>
            </a:r>
            <a:endParaRPr sz="2000">
              <a:solidFill>
                <a:srgbClr val="FFFFFF"/>
              </a:solidFill>
              <a:latin typeface="Arial"/>
              <a:ea typeface="Arial"/>
              <a:cs typeface="Arial"/>
              <a:sym typeface="Arial"/>
            </a:endParaRPr>
          </a:p>
        </p:txBody>
      </p:sp>
      <p:pic>
        <p:nvPicPr>
          <p:cNvPr id="319" name="Google Shape;319;p31"/>
          <p:cNvPicPr preferRelativeResize="0"/>
          <p:nvPr/>
        </p:nvPicPr>
        <p:blipFill>
          <a:blip r:embed="rId3">
            <a:alphaModFix/>
          </a:blip>
          <a:stretch>
            <a:fillRect/>
          </a:stretch>
        </p:blipFill>
        <p:spPr>
          <a:xfrm>
            <a:off x="1297500" y="964775"/>
            <a:ext cx="5626200" cy="2753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2"/>
          <p:cNvSpPr txBox="1"/>
          <p:nvPr>
            <p:ph type="title"/>
          </p:nvPr>
        </p:nvSpPr>
        <p:spPr>
          <a:xfrm>
            <a:off x="1217450" y="153650"/>
            <a:ext cx="7038900" cy="64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100">
                <a:solidFill>
                  <a:srgbClr val="000000"/>
                </a:solidFill>
                <a:latin typeface="Arial"/>
                <a:ea typeface="Arial"/>
                <a:cs typeface="Arial"/>
                <a:sym typeface="Arial"/>
              </a:rPr>
              <a:t>⋆</a:t>
            </a:r>
            <a:r>
              <a:rPr lang="en"/>
              <a:t>Main procedure of BA⋆: Reduction</a:t>
            </a:r>
            <a:endParaRPr/>
          </a:p>
        </p:txBody>
      </p:sp>
      <p:sp>
        <p:nvSpPr>
          <p:cNvPr id="325" name="Google Shape;325;p32"/>
          <p:cNvSpPr txBox="1"/>
          <p:nvPr>
            <p:ph idx="1" type="body"/>
          </p:nvPr>
        </p:nvSpPr>
        <p:spPr>
          <a:xfrm>
            <a:off x="846300" y="956675"/>
            <a:ext cx="3471300" cy="39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000">
                <a:solidFill>
                  <a:srgbClr val="FFFFFF"/>
                </a:solidFill>
                <a:latin typeface="Arial"/>
                <a:ea typeface="Arial"/>
                <a:cs typeface="Arial"/>
                <a:sym typeface="Arial"/>
              </a:rPr>
              <a:t>The Reduction() procedure, shown in Algorithm 7, converts the problem of reaching consensus on an arbitrary value (the hash of a block) to reaching consensus on one of two values: either a specific proposed block hash, or the hash of an empty block.</a:t>
            </a:r>
            <a:endParaRPr sz="2000">
              <a:solidFill>
                <a:srgbClr val="FFFFFF"/>
              </a:solidFill>
              <a:latin typeface="Arial"/>
              <a:ea typeface="Arial"/>
              <a:cs typeface="Arial"/>
              <a:sym typeface="Arial"/>
            </a:endParaRPr>
          </a:p>
        </p:txBody>
      </p:sp>
      <p:pic>
        <p:nvPicPr>
          <p:cNvPr id="326" name="Google Shape;326;p32"/>
          <p:cNvPicPr preferRelativeResize="0"/>
          <p:nvPr/>
        </p:nvPicPr>
        <p:blipFill>
          <a:blip r:embed="rId3">
            <a:alphaModFix/>
          </a:blip>
          <a:stretch>
            <a:fillRect/>
          </a:stretch>
        </p:blipFill>
        <p:spPr>
          <a:xfrm>
            <a:off x="4572000" y="676450"/>
            <a:ext cx="4205425" cy="4321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33"/>
          <p:cNvSpPr txBox="1"/>
          <p:nvPr>
            <p:ph type="title"/>
          </p:nvPr>
        </p:nvSpPr>
        <p:spPr>
          <a:xfrm>
            <a:off x="1217450" y="153650"/>
            <a:ext cx="7038900" cy="64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00000"/>
                </a:solidFill>
                <a:latin typeface="Arial"/>
                <a:ea typeface="Arial"/>
                <a:cs typeface="Arial"/>
                <a:sym typeface="Arial"/>
              </a:rPr>
              <a:t>⋆</a:t>
            </a:r>
            <a:r>
              <a:rPr lang="en"/>
              <a:t>Main procedure of B</a:t>
            </a:r>
            <a:r>
              <a:rPr lang="en"/>
              <a:t>A⋆: Binary agreement</a:t>
            </a:r>
            <a:endParaRPr/>
          </a:p>
        </p:txBody>
      </p:sp>
      <p:sp>
        <p:nvSpPr>
          <p:cNvPr id="332" name="Google Shape;332;p33"/>
          <p:cNvSpPr txBox="1"/>
          <p:nvPr>
            <p:ph idx="1" type="body"/>
          </p:nvPr>
        </p:nvSpPr>
        <p:spPr>
          <a:xfrm>
            <a:off x="240750" y="4222825"/>
            <a:ext cx="8662500" cy="84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FFFFFF"/>
                </a:solidFill>
                <a:latin typeface="Arial"/>
                <a:ea typeface="Arial"/>
                <a:cs typeface="Arial"/>
                <a:sym typeface="Arial"/>
              </a:rPr>
              <a:t>Algorithm 8 shows BinaryBA⋆(), which reaches consensus on one of two values: either the hash passed to BinaryBA⋆() or the hash of the empty block. </a:t>
            </a:r>
            <a:endParaRPr sz="1900">
              <a:solidFill>
                <a:srgbClr val="FFFFFF"/>
              </a:solidFill>
              <a:latin typeface="Arial"/>
              <a:ea typeface="Arial"/>
              <a:cs typeface="Arial"/>
              <a:sym typeface="Arial"/>
            </a:endParaRPr>
          </a:p>
        </p:txBody>
      </p:sp>
      <p:pic>
        <p:nvPicPr>
          <p:cNvPr id="333" name="Google Shape;333;p33"/>
          <p:cNvPicPr preferRelativeResize="0"/>
          <p:nvPr/>
        </p:nvPicPr>
        <p:blipFill>
          <a:blip r:embed="rId3">
            <a:alphaModFix/>
          </a:blip>
          <a:stretch>
            <a:fillRect/>
          </a:stretch>
        </p:blipFill>
        <p:spPr>
          <a:xfrm>
            <a:off x="1217450" y="696475"/>
            <a:ext cx="3988475" cy="3202025"/>
          </a:xfrm>
          <a:prstGeom prst="rect">
            <a:avLst/>
          </a:prstGeom>
          <a:noFill/>
          <a:ln>
            <a:noFill/>
          </a:ln>
        </p:spPr>
      </p:pic>
      <p:pic>
        <p:nvPicPr>
          <p:cNvPr id="334" name="Google Shape;334;p33"/>
          <p:cNvPicPr preferRelativeResize="0"/>
          <p:nvPr/>
        </p:nvPicPr>
        <p:blipFill>
          <a:blip r:embed="rId4">
            <a:alphaModFix/>
          </a:blip>
          <a:stretch>
            <a:fillRect/>
          </a:stretch>
        </p:blipFill>
        <p:spPr>
          <a:xfrm>
            <a:off x="5205925" y="696475"/>
            <a:ext cx="3594462" cy="3202024"/>
          </a:xfrm>
          <a:prstGeom prst="rect">
            <a:avLst/>
          </a:prstGeom>
          <a:noFill/>
          <a:ln>
            <a:noFill/>
          </a:ln>
        </p:spPr>
      </p:pic>
      <p:pic>
        <p:nvPicPr>
          <p:cNvPr id="335" name="Google Shape;335;p33"/>
          <p:cNvPicPr preferRelativeResize="0"/>
          <p:nvPr/>
        </p:nvPicPr>
        <p:blipFill>
          <a:blip r:embed="rId5">
            <a:alphaModFix/>
          </a:blip>
          <a:stretch>
            <a:fillRect/>
          </a:stretch>
        </p:blipFill>
        <p:spPr>
          <a:xfrm>
            <a:off x="5205925" y="3898500"/>
            <a:ext cx="3594451" cy="3718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34"/>
          <p:cNvSpPr txBox="1"/>
          <p:nvPr>
            <p:ph type="title"/>
          </p:nvPr>
        </p:nvSpPr>
        <p:spPr>
          <a:xfrm>
            <a:off x="1279400" y="293750"/>
            <a:ext cx="7038900" cy="64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BA⋆ continued: Committee size</a:t>
            </a:r>
            <a:endParaRPr/>
          </a:p>
        </p:txBody>
      </p:sp>
      <p:sp>
        <p:nvSpPr>
          <p:cNvPr id="341" name="Google Shape;341;p34"/>
          <p:cNvSpPr txBox="1"/>
          <p:nvPr>
            <p:ph idx="1" type="body"/>
          </p:nvPr>
        </p:nvSpPr>
        <p:spPr>
          <a:xfrm>
            <a:off x="1217450" y="1416975"/>
            <a:ext cx="7162800" cy="33423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2000">
                <a:solidFill>
                  <a:srgbClr val="FFFFFF"/>
                </a:solidFill>
                <a:latin typeface="Arial"/>
                <a:ea typeface="Arial"/>
                <a:cs typeface="Arial"/>
                <a:sym typeface="Arial"/>
              </a:rPr>
              <a:t>The fraction h &gt; 2/3 of weighted honest users in Algorand must translate into a “sufficiently honest” committee for BA⋆. BA⋆ has two parameters at its disposal: </a:t>
            </a:r>
            <a:r>
              <a:rPr i="1" lang="en" sz="2000">
                <a:solidFill>
                  <a:srgbClr val="FFFFFF"/>
                </a:solidFill>
                <a:latin typeface="Arial"/>
                <a:ea typeface="Arial"/>
                <a:cs typeface="Arial"/>
                <a:sym typeface="Arial"/>
              </a:rPr>
              <a:t>τ</a:t>
            </a:r>
            <a:r>
              <a:rPr lang="en" sz="2000">
                <a:solidFill>
                  <a:srgbClr val="FFFFFF"/>
                </a:solidFill>
                <a:latin typeface="Arial"/>
                <a:ea typeface="Arial"/>
                <a:cs typeface="Arial"/>
                <a:sym typeface="Arial"/>
              </a:rPr>
              <a:t> , which controls the expected committee size, and T , which controls the number of votes needed to reach consensus (T ·</a:t>
            </a:r>
            <a:r>
              <a:rPr i="1" lang="en" sz="2000">
                <a:solidFill>
                  <a:srgbClr val="FFFFFF"/>
                </a:solidFill>
                <a:latin typeface="Arial"/>
                <a:ea typeface="Arial"/>
                <a:cs typeface="Arial"/>
                <a:sym typeface="Arial"/>
              </a:rPr>
              <a:t>τ</a:t>
            </a:r>
            <a:r>
              <a:rPr lang="en" sz="2000">
                <a:solidFill>
                  <a:srgbClr val="FFFFFF"/>
                </a:solidFill>
                <a:latin typeface="Arial"/>
                <a:ea typeface="Arial"/>
                <a:cs typeface="Arial"/>
                <a:sym typeface="Arial"/>
              </a:rPr>
              <a:t>). We would like T to be as small as possible for liveness, but the smaller T is, the larger </a:t>
            </a:r>
            <a:r>
              <a:rPr i="1" lang="en" sz="2000">
                <a:solidFill>
                  <a:srgbClr val="FFFFFF"/>
                </a:solidFill>
                <a:latin typeface="Arial"/>
                <a:ea typeface="Arial"/>
                <a:cs typeface="Arial"/>
                <a:sym typeface="Arial"/>
              </a:rPr>
              <a:t>τ</a:t>
            </a:r>
            <a:r>
              <a:rPr lang="en" sz="2000">
                <a:solidFill>
                  <a:srgbClr val="FFFFFF"/>
                </a:solidFill>
                <a:latin typeface="Arial"/>
                <a:ea typeface="Arial"/>
                <a:cs typeface="Arial"/>
                <a:sym typeface="Arial"/>
              </a:rPr>
              <a:t> needs to be, to ensure that an adversary does not obtain enough votes by chance.</a:t>
            </a:r>
            <a:endParaRPr sz="2000">
              <a:solidFill>
                <a:srgbClr val="FFFFFF"/>
              </a:solidFill>
              <a:latin typeface="Arial"/>
              <a:ea typeface="Arial"/>
              <a:cs typeface="Arial"/>
              <a:sym typeface="Arial"/>
            </a:endParaRPr>
          </a:p>
          <a:p>
            <a:pPr indent="0" lvl="0" marL="0" rtl="0" algn="l">
              <a:spcBef>
                <a:spcPts val="0"/>
              </a:spcBef>
              <a:spcAft>
                <a:spcPts val="0"/>
              </a:spcAft>
              <a:buNone/>
            </a:pPr>
            <a:r>
              <a:t/>
            </a:r>
            <a:endParaRPr sz="2000">
              <a:solidFill>
                <a:srgbClr val="FFFFFF"/>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35"/>
          <p:cNvSpPr txBox="1"/>
          <p:nvPr>
            <p:ph type="title"/>
          </p:nvPr>
        </p:nvSpPr>
        <p:spPr>
          <a:xfrm>
            <a:off x="1279400" y="293750"/>
            <a:ext cx="7038900" cy="64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BA⋆ continued: Committee size</a:t>
            </a:r>
            <a:endParaRPr/>
          </a:p>
        </p:txBody>
      </p:sp>
      <p:sp>
        <p:nvSpPr>
          <p:cNvPr id="347" name="Google Shape;347;p35"/>
          <p:cNvSpPr txBox="1"/>
          <p:nvPr>
            <p:ph idx="1" type="body"/>
          </p:nvPr>
        </p:nvSpPr>
        <p:spPr>
          <a:xfrm>
            <a:off x="6201100" y="855425"/>
            <a:ext cx="2446800" cy="37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Arial"/>
                <a:ea typeface="Arial"/>
                <a:cs typeface="Arial"/>
                <a:sym typeface="Arial"/>
              </a:rPr>
              <a:t>Committee size, </a:t>
            </a:r>
            <a:r>
              <a:rPr i="1" lang="en" sz="1800">
                <a:latin typeface="Arial"/>
                <a:ea typeface="Arial"/>
                <a:cs typeface="Arial"/>
                <a:sym typeface="Arial"/>
              </a:rPr>
              <a:t>τ</a:t>
            </a:r>
            <a:r>
              <a:rPr lang="en" sz="1800">
                <a:solidFill>
                  <a:srgbClr val="FFFFFF"/>
                </a:solidFill>
                <a:latin typeface="Arial"/>
                <a:ea typeface="Arial"/>
                <a:cs typeface="Arial"/>
                <a:sym typeface="Arial"/>
              </a:rPr>
              <a:t>, that is sufficient to limit </a:t>
            </a:r>
            <a:r>
              <a:rPr lang="en" sz="1800">
                <a:latin typeface="Arial"/>
                <a:ea typeface="Arial"/>
                <a:cs typeface="Arial"/>
                <a:sym typeface="Arial"/>
              </a:rPr>
              <a:t>to 5x10^(-9) </a:t>
            </a:r>
            <a:r>
              <a:rPr lang="en" sz="1800">
                <a:solidFill>
                  <a:srgbClr val="FFFFFF"/>
                </a:solidFill>
                <a:latin typeface="Arial"/>
                <a:ea typeface="Arial"/>
                <a:cs typeface="Arial"/>
                <a:sym typeface="Arial"/>
              </a:rPr>
              <a:t>the probability of violating certain constraints</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sz="1800">
              <a:solidFill>
                <a:srgbClr val="FFFFFF"/>
              </a:solidFill>
              <a:latin typeface="Arial"/>
              <a:ea typeface="Arial"/>
              <a:cs typeface="Arial"/>
              <a:sym typeface="Arial"/>
            </a:endParaRPr>
          </a:p>
          <a:p>
            <a:pPr indent="0" lvl="0" marL="0" rtl="0" algn="l">
              <a:spcBef>
                <a:spcPts val="0"/>
              </a:spcBef>
              <a:spcAft>
                <a:spcPts val="0"/>
              </a:spcAft>
              <a:buNone/>
            </a:pPr>
            <a:r>
              <a:rPr lang="en" sz="1800">
                <a:solidFill>
                  <a:srgbClr val="FFFFFF"/>
                </a:solidFill>
                <a:latin typeface="Arial"/>
                <a:ea typeface="Arial"/>
                <a:cs typeface="Arial"/>
                <a:sym typeface="Arial"/>
              </a:rPr>
              <a:t>Horizontal axis specifies weighted fraction of  honest users, or fraction of money held by honest users</a:t>
            </a:r>
            <a:endParaRPr sz="1800">
              <a:solidFill>
                <a:srgbClr val="FFFFFF"/>
              </a:solidFill>
              <a:latin typeface="Arial"/>
              <a:ea typeface="Arial"/>
              <a:cs typeface="Arial"/>
              <a:sym typeface="Arial"/>
            </a:endParaRPr>
          </a:p>
        </p:txBody>
      </p:sp>
      <p:pic>
        <p:nvPicPr>
          <p:cNvPr id="348" name="Google Shape;348;p35"/>
          <p:cNvPicPr preferRelativeResize="0"/>
          <p:nvPr/>
        </p:nvPicPr>
        <p:blipFill>
          <a:blip r:embed="rId3">
            <a:alphaModFix/>
          </a:blip>
          <a:stretch>
            <a:fillRect/>
          </a:stretch>
        </p:blipFill>
        <p:spPr>
          <a:xfrm>
            <a:off x="746100" y="993675"/>
            <a:ext cx="5334000" cy="3619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Outline</a:t>
            </a:r>
            <a:endParaRPr/>
          </a:p>
        </p:txBody>
      </p:sp>
      <p:sp>
        <p:nvSpPr>
          <p:cNvPr id="235" name="Google Shape;235;p18"/>
          <p:cNvSpPr txBox="1"/>
          <p:nvPr>
            <p:ph idx="1" type="body"/>
          </p:nvPr>
        </p:nvSpPr>
        <p:spPr>
          <a:xfrm>
            <a:off x="1297500" y="1147750"/>
            <a:ext cx="7038900" cy="3751800"/>
          </a:xfrm>
          <a:prstGeom prst="rect">
            <a:avLst/>
          </a:prstGeom>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SzPts val="2000"/>
              <a:buFont typeface="Roboto"/>
              <a:buChar char="●"/>
            </a:pPr>
            <a:r>
              <a:rPr lang="en" sz="2000">
                <a:latin typeface="Roboto"/>
                <a:ea typeface="Roboto"/>
                <a:cs typeface="Roboto"/>
                <a:sym typeface="Roboto"/>
              </a:rPr>
              <a:t>Introduction</a:t>
            </a:r>
            <a:endParaRPr sz="2000">
              <a:latin typeface="Roboto"/>
              <a:ea typeface="Roboto"/>
              <a:cs typeface="Roboto"/>
              <a:sym typeface="Roboto"/>
            </a:endParaRPr>
          </a:p>
          <a:p>
            <a:pPr indent="-355600" lvl="0" marL="457200" marR="0" rtl="0" algn="l">
              <a:lnSpc>
                <a:spcPct val="150000"/>
              </a:lnSpc>
              <a:spcBef>
                <a:spcPts val="0"/>
              </a:spcBef>
              <a:spcAft>
                <a:spcPts val="0"/>
              </a:spcAft>
              <a:buSzPts val="2000"/>
              <a:buFont typeface="Roboto"/>
              <a:buChar char="●"/>
            </a:pPr>
            <a:r>
              <a:rPr lang="en" sz="2000">
                <a:latin typeface="Roboto"/>
                <a:ea typeface="Roboto"/>
                <a:cs typeface="Roboto"/>
                <a:sym typeface="Roboto"/>
              </a:rPr>
              <a:t>Techniques used in Algorand:</a:t>
            </a:r>
            <a:endParaRPr sz="2000">
              <a:latin typeface="Roboto"/>
              <a:ea typeface="Roboto"/>
              <a:cs typeface="Roboto"/>
              <a:sym typeface="Roboto"/>
            </a:endParaRPr>
          </a:p>
          <a:p>
            <a:pPr indent="-355600" lvl="1" marL="914400" marR="0" rtl="0" algn="l">
              <a:lnSpc>
                <a:spcPct val="150000"/>
              </a:lnSpc>
              <a:spcBef>
                <a:spcPts val="0"/>
              </a:spcBef>
              <a:spcAft>
                <a:spcPts val="0"/>
              </a:spcAft>
              <a:buSzPts val="2000"/>
              <a:buFont typeface="Roboto"/>
              <a:buChar char="○"/>
            </a:pPr>
            <a:r>
              <a:rPr lang="en" sz="2000">
                <a:latin typeface="Roboto"/>
                <a:ea typeface="Roboto"/>
                <a:cs typeface="Roboto"/>
                <a:sym typeface="Roboto"/>
              </a:rPr>
              <a:t>Gossip protocol</a:t>
            </a:r>
            <a:endParaRPr sz="2000">
              <a:latin typeface="Roboto"/>
              <a:ea typeface="Roboto"/>
              <a:cs typeface="Roboto"/>
              <a:sym typeface="Roboto"/>
            </a:endParaRPr>
          </a:p>
          <a:p>
            <a:pPr indent="-355600" lvl="1" marL="914400" rtl="0" algn="l">
              <a:lnSpc>
                <a:spcPct val="150000"/>
              </a:lnSpc>
              <a:spcBef>
                <a:spcPts val="0"/>
              </a:spcBef>
              <a:spcAft>
                <a:spcPts val="0"/>
              </a:spcAft>
              <a:buSzPts val="2000"/>
              <a:buFont typeface="Roboto"/>
              <a:buChar char="○"/>
            </a:pPr>
            <a:r>
              <a:rPr lang="en" sz="2000">
                <a:latin typeface="Roboto"/>
                <a:ea typeface="Roboto"/>
                <a:cs typeface="Roboto"/>
                <a:sym typeface="Roboto"/>
              </a:rPr>
              <a:t>Cryptographic Sortition</a:t>
            </a:r>
            <a:endParaRPr sz="2000">
              <a:latin typeface="Roboto"/>
              <a:ea typeface="Roboto"/>
              <a:cs typeface="Roboto"/>
              <a:sym typeface="Roboto"/>
            </a:endParaRPr>
          </a:p>
          <a:p>
            <a:pPr indent="-355600" lvl="1" marL="914400" rtl="0" algn="l">
              <a:lnSpc>
                <a:spcPct val="150000"/>
              </a:lnSpc>
              <a:spcBef>
                <a:spcPts val="0"/>
              </a:spcBef>
              <a:spcAft>
                <a:spcPts val="0"/>
              </a:spcAft>
              <a:buSzPts val="2000"/>
              <a:buFont typeface="Roboto"/>
              <a:buChar char="○"/>
            </a:pPr>
            <a:r>
              <a:rPr lang="en" sz="2000">
                <a:latin typeface="Roboto"/>
                <a:ea typeface="Roboto"/>
                <a:cs typeface="Roboto"/>
                <a:sym typeface="Roboto"/>
              </a:rPr>
              <a:t>Block proposal</a:t>
            </a:r>
            <a:endParaRPr sz="2000">
              <a:latin typeface="Roboto"/>
              <a:ea typeface="Roboto"/>
              <a:cs typeface="Roboto"/>
              <a:sym typeface="Roboto"/>
            </a:endParaRPr>
          </a:p>
          <a:p>
            <a:pPr indent="-355600" lvl="0" marL="457200" marR="0" rtl="0" algn="l">
              <a:lnSpc>
                <a:spcPct val="150000"/>
              </a:lnSpc>
              <a:spcBef>
                <a:spcPts val="0"/>
              </a:spcBef>
              <a:spcAft>
                <a:spcPts val="0"/>
              </a:spcAft>
              <a:buSzPts val="2000"/>
              <a:buFont typeface="Roboto"/>
              <a:buChar char="●"/>
            </a:pPr>
            <a:r>
              <a:rPr lang="en" sz="2000">
                <a:latin typeface="Roboto"/>
                <a:ea typeface="Roboto"/>
                <a:cs typeface="Roboto"/>
                <a:sym typeface="Roboto"/>
              </a:rPr>
              <a:t>BA⋆ algorithm</a:t>
            </a:r>
            <a:endParaRPr sz="2000">
              <a:latin typeface="Roboto"/>
              <a:ea typeface="Roboto"/>
              <a:cs typeface="Roboto"/>
              <a:sym typeface="Roboto"/>
            </a:endParaRPr>
          </a:p>
          <a:p>
            <a:pPr indent="-355600" lvl="1" marL="914400" rtl="0" algn="l">
              <a:lnSpc>
                <a:spcPct val="150000"/>
              </a:lnSpc>
              <a:spcBef>
                <a:spcPts val="0"/>
              </a:spcBef>
              <a:spcAft>
                <a:spcPts val="0"/>
              </a:spcAft>
              <a:buSzPts val="2000"/>
              <a:buFont typeface="Roboto"/>
              <a:buChar char="○"/>
            </a:pPr>
            <a:r>
              <a:rPr lang="en" sz="2000">
                <a:latin typeface="Roboto"/>
                <a:ea typeface="Roboto"/>
                <a:cs typeface="Roboto"/>
                <a:sym typeface="Roboto"/>
              </a:rPr>
              <a:t>Main procedure of BA⋆</a:t>
            </a:r>
            <a:endParaRPr sz="2000">
              <a:latin typeface="Roboto"/>
              <a:ea typeface="Roboto"/>
              <a:cs typeface="Roboto"/>
              <a:sym typeface="Roboto"/>
            </a:endParaRPr>
          </a:p>
          <a:p>
            <a:pPr indent="-355600" lvl="0" marL="457200" rtl="0" algn="l">
              <a:lnSpc>
                <a:spcPct val="150000"/>
              </a:lnSpc>
              <a:spcBef>
                <a:spcPts val="0"/>
              </a:spcBef>
              <a:spcAft>
                <a:spcPts val="0"/>
              </a:spcAft>
              <a:buSzPts val="2000"/>
              <a:buFont typeface="Roboto"/>
              <a:buChar char="●"/>
            </a:pPr>
            <a:r>
              <a:rPr lang="en" sz="2000">
                <a:latin typeface="Roboto"/>
                <a:ea typeface="Roboto"/>
                <a:cs typeface="Roboto"/>
                <a:sym typeface="Roboto"/>
              </a:rPr>
              <a:t>Conclusion</a:t>
            </a:r>
            <a:endParaRPr sz="20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36"/>
          <p:cNvSpPr txBox="1"/>
          <p:nvPr>
            <p:ph type="title"/>
          </p:nvPr>
        </p:nvSpPr>
        <p:spPr>
          <a:xfrm>
            <a:off x="1279400" y="293750"/>
            <a:ext cx="7038900" cy="64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Conclusions</a:t>
            </a:r>
            <a:endParaRPr/>
          </a:p>
        </p:txBody>
      </p:sp>
      <p:sp>
        <p:nvSpPr>
          <p:cNvPr id="354" name="Google Shape;354;p36"/>
          <p:cNvSpPr txBox="1"/>
          <p:nvPr>
            <p:ph idx="1" type="body"/>
          </p:nvPr>
        </p:nvSpPr>
        <p:spPr>
          <a:xfrm>
            <a:off x="1217450" y="936650"/>
            <a:ext cx="7162800" cy="3822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Arial"/>
              <a:buAutoNum type="arabicPeriod"/>
            </a:pPr>
            <a:r>
              <a:rPr lang="en" sz="2000">
                <a:solidFill>
                  <a:srgbClr val="FFFFFF"/>
                </a:solidFill>
                <a:latin typeface="Arial"/>
                <a:ea typeface="Arial"/>
                <a:cs typeface="Arial"/>
                <a:sym typeface="Arial"/>
              </a:rPr>
              <a:t>A new cryptocurrency with low latency and high scalability</a:t>
            </a:r>
            <a:endParaRPr sz="2000">
              <a:solidFill>
                <a:srgbClr val="FFFFFF"/>
              </a:solidFill>
              <a:latin typeface="Arial"/>
              <a:ea typeface="Arial"/>
              <a:cs typeface="Arial"/>
              <a:sym typeface="Arial"/>
            </a:endParaRPr>
          </a:p>
          <a:p>
            <a:pPr indent="-355600" lvl="0" marL="457200" rtl="0" algn="l">
              <a:spcBef>
                <a:spcPts val="0"/>
              </a:spcBef>
              <a:spcAft>
                <a:spcPts val="0"/>
              </a:spcAft>
              <a:buClr>
                <a:srgbClr val="FFFFFF"/>
              </a:buClr>
              <a:buSzPts val="2000"/>
              <a:buFont typeface="Arial"/>
              <a:buAutoNum type="arabicPeriod"/>
            </a:pPr>
            <a:r>
              <a:rPr lang="en" sz="2000">
                <a:solidFill>
                  <a:srgbClr val="FFFFFF"/>
                </a:solidFill>
                <a:latin typeface="Arial"/>
                <a:ea typeface="Arial"/>
                <a:cs typeface="Arial"/>
                <a:sym typeface="Arial"/>
              </a:rPr>
              <a:t>Based on a Byzantine agreement protocol called BA*</a:t>
            </a:r>
            <a:endParaRPr sz="2000">
              <a:solidFill>
                <a:srgbClr val="FFFFFF"/>
              </a:solidFill>
              <a:latin typeface="Arial"/>
              <a:ea typeface="Arial"/>
              <a:cs typeface="Arial"/>
              <a:sym typeface="Arial"/>
            </a:endParaRPr>
          </a:p>
          <a:p>
            <a:pPr indent="-355600" lvl="0" marL="457200" rtl="0" algn="l">
              <a:spcBef>
                <a:spcPts val="0"/>
              </a:spcBef>
              <a:spcAft>
                <a:spcPts val="0"/>
              </a:spcAft>
              <a:buClr>
                <a:srgbClr val="FFFFFF"/>
              </a:buClr>
              <a:buSzPts val="2000"/>
              <a:buFont typeface="Arial"/>
              <a:buAutoNum type="arabicPeriod"/>
            </a:pPr>
            <a:r>
              <a:rPr lang="en" sz="2000">
                <a:solidFill>
                  <a:srgbClr val="FFFFFF"/>
                </a:solidFill>
                <a:latin typeface="Arial"/>
                <a:ea typeface="Arial"/>
                <a:cs typeface="Arial"/>
                <a:sym typeface="Arial"/>
              </a:rPr>
              <a:t>Grows a blockchain in async rounds</a:t>
            </a:r>
            <a:endParaRPr sz="2000">
              <a:solidFill>
                <a:srgbClr val="FFFFFF"/>
              </a:solidFill>
              <a:latin typeface="Arial"/>
              <a:ea typeface="Arial"/>
              <a:cs typeface="Arial"/>
              <a:sym typeface="Arial"/>
            </a:endParaRPr>
          </a:p>
          <a:p>
            <a:pPr indent="-355600" lvl="0" marL="457200" rtl="0" algn="l">
              <a:spcBef>
                <a:spcPts val="0"/>
              </a:spcBef>
              <a:spcAft>
                <a:spcPts val="0"/>
              </a:spcAft>
              <a:buClr>
                <a:srgbClr val="FFFFFF"/>
              </a:buClr>
              <a:buSzPts val="2000"/>
              <a:buFont typeface="Arial"/>
              <a:buAutoNum type="arabicPeriod"/>
            </a:pPr>
            <a:r>
              <a:rPr lang="en" sz="2000">
                <a:solidFill>
                  <a:srgbClr val="FFFFFF"/>
                </a:solidFill>
                <a:latin typeface="Arial"/>
                <a:ea typeface="Arial"/>
                <a:cs typeface="Arial"/>
                <a:sym typeface="Arial"/>
              </a:rPr>
              <a:t>Algorand users execute crytographic sortition using VRFs to determine if they are selected to propose a block</a:t>
            </a:r>
            <a:endParaRPr sz="2000">
              <a:solidFill>
                <a:srgbClr val="FFFFFF"/>
              </a:solidFill>
              <a:latin typeface="Arial"/>
              <a:ea typeface="Arial"/>
              <a:cs typeface="Arial"/>
              <a:sym typeface="Arial"/>
            </a:endParaRPr>
          </a:p>
          <a:p>
            <a:pPr indent="-355600" lvl="0" marL="457200" rtl="0" algn="l">
              <a:spcBef>
                <a:spcPts val="0"/>
              </a:spcBef>
              <a:spcAft>
                <a:spcPts val="0"/>
              </a:spcAft>
              <a:buClr>
                <a:srgbClr val="FFFFFF"/>
              </a:buClr>
              <a:buSzPts val="2000"/>
              <a:buFont typeface="Arial"/>
              <a:buAutoNum type="arabicPeriod"/>
            </a:pPr>
            <a:r>
              <a:rPr lang="en" sz="2000">
                <a:solidFill>
                  <a:srgbClr val="FFFFFF"/>
                </a:solidFill>
                <a:latin typeface="Arial"/>
                <a:ea typeface="Arial"/>
                <a:cs typeface="Arial"/>
                <a:sym typeface="Arial"/>
              </a:rPr>
              <a:t>Uses BA* to reach consensus on a pending block</a:t>
            </a:r>
            <a:endParaRPr sz="2000">
              <a:solidFill>
                <a:srgbClr val="FFFFFF"/>
              </a:solidFill>
              <a:latin typeface="Arial"/>
              <a:ea typeface="Arial"/>
              <a:cs typeface="Arial"/>
              <a:sym typeface="Arial"/>
            </a:endParaRPr>
          </a:p>
          <a:p>
            <a:pPr indent="-355600" lvl="0" marL="457200" rtl="0" algn="l">
              <a:spcBef>
                <a:spcPts val="0"/>
              </a:spcBef>
              <a:spcAft>
                <a:spcPts val="0"/>
              </a:spcAft>
              <a:buClr>
                <a:srgbClr val="FFFFFF"/>
              </a:buClr>
              <a:buSzPts val="2000"/>
              <a:buFont typeface="Arial"/>
              <a:buAutoNum type="arabicPeriod"/>
            </a:pPr>
            <a:r>
              <a:rPr lang="en" sz="2000">
                <a:solidFill>
                  <a:srgbClr val="FFFFFF"/>
                </a:solidFill>
                <a:latin typeface="Arial"/>
                <a:ea typeface="Arial"/>
                <a:cs typeface="Arial"/>
                <a:sym typeface="Arial"/>
              </a:rPr>
              <a:t>BA* executes in two phases: Reduction( ), BinaryBA*( )</a:t>
            </a:r>
            <a:endParaRPr sz="2000">
              <a:solidFill>
                <a:srgbClr val="FFFFFF"/>
              </a:solidFill>
              <a:latin typeface="Arial"/>
              <a:ea typeface="Arial"/>
              <a:cs typeface="Arial"/>
              <a:sym typeface="Arial"/>
            </a:endParaRPr>
          </a:p>
          <a:p>
            <a:pPr indent="-355600" lvl="0" marL="457200" rtl="0" algn="l">
              <a:spcBef>
                <a:spcPts val="0"/>
              </a:spcBef>
              <a:spcAft>
                <a:spcPts val="0"/>
              </a:spcAft>
              <a:buClr>
                <a:srgbClr val="FFFFFF"/>
              </a:buClr>
              <a:buSzPts val="2000"/>
              <a:buFont typeface="Arial"/>
              <a:buAutoNum type="arabicPeriod"/>
            </a:pPr>
            <a:r>
              <a:rPr lang="en" sz="2000">
                <a:solidFill>
                  <a:srgbClr val="FFFFFF"/>
                </a:solidFill>
                <a:latin typeface="Arial"/>
                <a:ea typeface="Arial"/>
                <a:cs typeface="Arial"/>
                <a:sym typeface="Arial"/>
              </a:rPr>
              <a:t>BA* produces two types of consensus: final, tentative</a:t>
            </a:r>
            <a:endParaRPr sz="2000">
              <a:solidFill>
                <a:srgbClr val="FFFFFF"/>
              </a:solidFill>
              <a:latin typeface="Arial"/>
              <a:ea typeface="Arial"/>
              <a:cs typeface="Arial"/>
              <a:sym typeface="Arial"/>
            </a:endParaRPr>
          </a:p>
          <a:p>
            <a:pPr indent="-355600" lvl="0" marL="457200" rtl="0" algn="l">
              <a:spcBef>
                <a:spcPts val="0"/>
              </a:spcBef>
              <a:spcAft>
                <a:spcPts val="0"/>
              </a:spcAft>
              <a:buClr>
                <a:srgbClr val="FFFFFF"/>
              </a:buClr>
              <a:buSzPts val="2000"/>
              <a:buFont typeface="Arial"/>
              <a:buAutoNum type="arabicPeriod"/>
            </a:pPr>
            <a:r>
              <a:rPr lang="en" sz="2000">
                <a:solidFill>
                  <a:srgbClr val="FFFFFF"/>
                </a:solidFill>
                <a:latin typeface="Arial"/>
                <a:ea typeface="Arial"/>
                <a:cs typeface="Arial"/>
                <a:sym typeface="Arial"/>
              </a:rPr>
              <a:t>Efficient: for a strongly sync network, consensus reached in 4 steps (or 13 steps)</a:t>
            </a:r>
            <a:endParaRPr sz="2000">
              <a:solidFill>
                <a:srgbClr val="FFFFFF"/>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37"/>
          <p:cNvSpPr txBox="1"/>
          <p:nvPr>
            <p:ph type="title"/>
          </p:nvPr>
        </p:nvSpPr>
        <p:spPr>
          <a:xfrm>
            <a:off x="1279400" y="293750"/>
            <a:ext cx="7038900" cy="64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References</a:t>
            </a:r>
            <a:endParaRPr/>
          </a:p>
        </p:txBody>
      </p:sp>
      <p:sp>
        <p:nvSpPr>
          <p:cNvPr id="360" name="Google Shape;360;p37"/>
          <p:cNvSpPr txBox="1"/>
          <p:nvPr>
            <p:ph idx="1" type="body"/>
          </p:nvPr>
        </p:nvSpPr>
        <p:spPr>
          <a:xfrm>
            <a:off x="1217450" y="1416975"/>
            <a:ext cx="7369200" cy="33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Arial"/>
                <a:ea typeface="Arial"/>
                <a:cs typeface="Arial"/>
                <a:sym typeface="Arial"/>
              </a:rPr>
              <a:t>http://www.scs.stanford.edu/17au-cs244b/sched/readings/algorand.pdf</a:t>
            </a:r>
            <a:endParaRPr sz="1800">
              <a:solidFill>
                <a:srgbClr val="FFFFFF"/>
              </a:solidFill>
              <a:latin typeface="Arial"/>
              <a:ea typeface="Arial"/>
              <a:cs typeface="Arial"/>
              <a:sym typeface="Arial"/>
            </a:endParaRPr>
          </a:p>
          <a:p>
            <a:pPr indent="0" lvl="0" marL="0" rtl="0" algn="l">
              <a:spcBef>
                <a:spcPts val="0"/>
              </a:spcBef>
              <a:spcAft>
                <a:spcPts val="0"/>
              </a:spcAft>
              <a:buNone/>
            </a:pPr>
            <a:r>
              <a:rPr lang="en" sz="1800">
                <a:solidFill>
                  <a:srgbClr val="FFFFFF"/>
                </a:solidFill>
                <a:latin typeface="Arial"/>
                <a:ea typeface="Arial"/>
                <a:cs typeface="Arial"/>
                <a:sym typeface="Arial"/>
              </a:rPr>
              <a:t>https://blog.csdn.net/sanganqi_wusuierzi/article/details/78846430</a:t>
            </a:r>
            <a:endParaRPr sz="1800">
              <a:solidFill>
                <a:srgbClr val="FFFFFF"/>
              </a:solidFill>
              <a:latin typeface="Arial"/>
              <a:ea typeface="Arial"/>
              <a:cs typeface="Arial"/>
              <a:sym typeface="Arial"/>
            </a:endParaRPr>
          </a:p>
          <a:p>
            <a:pPr indent="0" lvl="0" marL="0" rtl="0" algn="l">
              <a:spcBef>
                <a:spcPts val="0"/>
              </a:spcBef>
              <a:spcAft>
                <a:spcPts val="0"/>
              </a:spcAft>
              <a:buNone/>
            </a:pPr>
            <a:r>
              <a:rPr lang="en" sz="1800">
                <a:solidFill>
                  <a:srgbClr val="FFFFFF"/>
                </a:solidFill>
                <a:latin typeface="Arial"/>
                <a:ea typeface="Arial"/>
                <a:cs typeface="Arial"/>
                <a:sym typeface="Arial"/>
              </a:rPr>
              <a:t>https://github.com/fractalide/fractalchains</a:t>
            </a:r>
            <a:endParaRPr sz="1800">
              <a:solidFill>
                <a:srgbClr val="FFFFFF"/>
              </a:solidFill>
              <a:latin typeface="Arial"/>
              <a:ea typeface="Arial"/>
              <a:cs typeface="Arial"/>
              <a:sym typeface="Arial"/>
            </a:endParaRPr>
          </a:p>
          <a:p>
            <a:pPr indent="0" lvl="0" marL="0" rtl="0" algn="l">
              <a:spcBef>
                <a:spcPts val="0"/>
              </a:spcBef>
              <a:spcAft>
                <a:spcPts val="0"/>
              </a:spcAft>
              <a:buNone/>
            </a:pPr>
            <a:r>
              <a:rPr lang="en" sz="1800">
                <a:solidFill>
                  <a:srgbClr val="FFFFFF"/>
                </a:solidFill>
                <a:latin typeface="Arial"/>
                <a:ea typeface="Arial"/>
                <a:cs typeface="Arial"/>
                <a:sym typeface="Arial"/>
              </a:rPr>
              <a:t>https://www.jianshu.com/p/900374cd7eab</a:t>
            </a:r>
            <a:endParaRPr sz="1800">
              <a:solidFill>
                <a:srgbClr val="FFFFFF"/>
              </a:solidFill>
              <a:latin typeface="Arial"/>
              <a:ea typeface="Arial"/>
              <a:cs typeface="Arial"/>
              <a:sym typeface="Arial"/>
            </a:endParaRPr>
          </a:p>
          <a:p>
            <a:pPr indent="0" lvl="0" marL="0" rtl="0" algn="l">
              <a:spcBef>
                <a:spcPts val="0"/>
              </a:spcBef>
              <a:spcAft>
                <a:spcPts val="0"/>
              </a:spcAft>
              <a:buNone/>
            </a:pPr>
            <a:r>
              <a:rPr lang="en" sz="1800">
                <a:solidFill>
                  <a:srgbClr val="FFFFFF"/>
                </a:solidFill>
                <a:latin typeface="Arial"/>
                <a:ea typeface="Arial"/>
                <a:cs typeface="Arial"/>
                <a:sym typeface="Arial"/>
              </a:rPr>
              <a:t>https://blog.csdn.net/omnispace/article/details/79653972</a:t>
            </a:r>
            <a:endParaRPr sz="1800">
              <a:solidFill>
                <a:srgbClr val="FFFFFF"/>
              </a:solidFill>
              <a:latin typeface="Arial"/>
              <a:ea typeface="Arial"/>
              <a:cs typeface="Arial"/>
              <a:sym typeface="Arial"/>
            </a:endParaRPr>
          </a:p>
          <a:p>
            <a:pPr indent="0" lvl="0" marL="0" rtl="0" algn="l">
              <a:spcBef>
                <a:spcPts val="0"/>
              </a:spcBef>
              <a:spcAft>
                <a:spcPts val="0"/>
              </a:spcAft>
              <a:buNone/>
            </a:pPr>
            <a:r>
              <a:rPr lang="en" sz="1800">
                <a:solidFill>
                  <a:srgbClr val="FFFFFF"/>
                </a:solidFill>
                <a:latin typeface="Arial"/>
                <a:ea typeface="Arial"/>
                <a:cs typeface="Arial"/>
                <a:sym typeface="Arial"/>
              </a:rPr>
              <a:t>https://blog.csdn.net/turkeycock/article/details/81316249</a:t>
            </a:r>
            <a:endParaRPr sz="1800">
              <a:solidFill>
                <a:srgbClr val="FFFFFF"/>
              </a:solidFill>
              <a:latin typeface="Arial"/>
              <a:ea typeface="Arial"/>
              <a:cs typeface="Arial"/>
              <a:sym typeface="Arial"/>
            </a:endParaRPr>
          </a:p>
          <a:p>
            <a:pPr indent="0" lvl="0" marL="0" rtl="0" algn="l">
              <a:spcBef>
                <a:spcPts val="0"/>
              </a:spcBef>
              <a:spcAft>
                <a:spcPts val="0"/>
              </a:spcAft>
              <a:buNone/>
            </a:pPr>
            <a:r>
              <a:rPr lang="en" sz="1800">
                <a:solidFill>
                  <a:srgbClr val="FFFFFF"/>
                </a:solidFill>
                <a:latin typeface="Arial"/>
                <a:ea typeface="Arial"/>
                <a:cs typeface="Arial"/>
                <a:sym typeface="Arial"/>
              </a:rPr>
              <a:t>https://github.com/peitalin/algorand-rust</a:t>
            </a:r>
            <a:endParaRPr sz="1800">
              <a:solidFill>
                <a:srgbClr val="FFFFFF"/>
              </a:solidFill>
              <a:latin typeface="Arial"/>
              <a:ea typeface="Arial"/>
              <a:cs typeface="Arial"/>
              <a:sym typeface="Arial"/>
            </a:endParaRPr>
          </a:p>
          <a:p>
            <a:pPr indent="0" lvl="0" marL="0" rtl="0" algn="l">
              <a:spcBef>
                <a:spcPts val="0"/>
              </a:spcBef>
              <a:spcAft>
                <a:spcPts val="0"/>
              </a:spcAft>
              <a:buNone/>
            </a:pPr>
            <a:r>
              <a:rPr lang="en" sz="1800">
                <a:solidFill>
                  <a:srgbClr val="FFFFFF"/>
                </a:solidFill>
                <a:latin typeface="Arial"/>
                <a:ea typeface="Arial"/>
                <a:cs typeface="Arial"/>
                <a:sym typeface="Arial"/>
              </a:rPr>
              <a:t>https://eprint.iacr.org/2018/377.pdf</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457200" lvl="0" marL="0" rtl="0" algn="l">
              <a:spcBef>
                <a:spcPts val="0"/>
              </a:spcBef>
              <a:spcAft>
                <a:spcPts val="0"/>
              </a:spcAft>
              <a:buNone/>
            </a:pPr>
            <a:r>
              <a:t/>
            </a:r>
            <a:endParaRPr sz="2000">
              <a:solidFill>
                <a:srgbClr val="FFFFFF"/>
              </a:solidFill>
              <a:latin typeface="Arial"/>
              <a:ea typeface="Arial"/>
              <a:cs typeface="Arial"/>
              <a:sym typeface="Arial"/>
            </a:endParaRPr>
          </a:p>
          <a:p>
            <a:pPr indent="0" lvl="0" marL="0" rtl="0" algn="l">
              <a:spcBef>
                <a:spcPts val="0"/>
              </a:spcBef>
              <a:spcAft>
                <a:spcPts val="0"/>
              </a:spcAft>
              <a:buNone/>
            </a:pPr>
            <a:r>
              <a:t/>
            </a:r>
            <a:endParaRPr sz="2000">
              <a:solidFill>
                <a:srgbClr val="FFFFFF"/>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38"/>
          <p:cNvSpPr txBox="1"/>
          <p:nvPr>
            <p:ph idx="1" type="body"/>
          </p:nvPr>
        </p:nvSpPr>
        <p:spPr>
          <a:xfrm>
            <a:off x="1155500" y="1336900"/>
            <a:ext cx="7162800" cy="342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3800"/>
          </a:p>
          <a:p>
            <a:pPr indent="457200" lvl="0" marL="1828800" rtl="0" algn="l">
              <a:spcBef>
                <a:spcPts val="1600"/>
              </a:spcBef>
              <a:spcAft>
                <a:spcPts val="1600"/>
              </a:spcAft>
              <a:buNone/>
            </a:pPr>
            <a:r>
              <a:rPr lang="en" sz="3800"/>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41" name="Google Shape;241;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1800">
                <a:latin typeface="Arial"/>
                <a:ea typeface="Arial"/>
                <a:cs typeface="Arial"/>
                <a:sym typeface="Arial"/>
              </a:rPr>
              <a:t>Double-spending is the core problem faced by any cryptocurrency. Bitcoin uses proof-of-work (PoW), where users must repeatedly compute hashes to grow the blockchain, and the longest chain is considered authoritative. However,  it takes about an hour to confirm a transaction in Bitcoin.</a:t>
            </a:r>
            <a:endParaRPr sz="1100">
              <a:solidFill>
                <a:srgbClr val="000000"/>
              </a:solidFill>
              <a:latin typeface="Arial"/>
              <a:ea typeface="Arial"/>
              <a:cs typeface="Arial"/>
              <a:sym typeface="Arial"/>
            </a:endParaRPr>
          </a:p>
          <a:p>
            <a:pPr indent="457200" lvl="0" marL="0" rtl="0" algn="l">
              <a:spcBef>
                <a:spcPts val="0"/>
              </a:spcBef>
              <a:spcAft>
                <a:spcPts val="0"/>
              </a:spcAft>
              <a:buClr>
                <a:srgbClr val="000000"/>
              </a:buClr>
              <a:buSzPts val="1100"/>
              <a:buFont typeface="Arial"/>
              <a:buNone/>
            </a:pPr>
            <a:r>
              <a:t/>
            </a:r>
            <a:endParaRPr sz="1800">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continued...</a:t>
            </a:r>
            <a:endParaRPr/>
          </a:p>
        </p:txBody>
      </p:sp>
      <p:sp>
        <p:nvSpPr>
          <p:cNvPr id="247" name="Google Shape;247;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1800">
                <a:latin typeface="Arial"/>
                <a:ea typeface="Arial"/>
                <a:cs typeface="Arial"/>
                <a:sym typeface="Arial"/>
              </a:rPr>
              <a:t>Algorand is a new cryptocurrency that confirms transactions on the order of a minute with a negligible probability of forking while scaling to many users.  Algorand uses a new Byzantine Agreement (BA⋆) protocol to reach consensus among users. In Algorand’s BA protocol, users do not keep any private state except for their private keys, which allows Algorand to replace participants immediately after they send a message. It reduces targeted attacks on chosen participants after their identity is revealed.</a:t>
            </a:r>
            <a:endParaRPr sz="1800">
              <a:solidFill>
                <a:srgbClr val="FFFFFF"/>
              </a:solidFill>
              <a:latin typeface="Arial"/>
              <a:ea typeface="Arial"/>
              <a:cs typeface="Arial"/>
              <a:sym typeface="Arial"/>
            </a:endParaRPr>
          </a:p>
          <a:p>
            <a:pPr indent="0" lvl="0" marL="0" rtl="0" algn="l">
              <a:spcBef>
                <a:spcPts val="0"/>
              </a:spcBef>
              <a:spcAft>
                <a:spcPts val="0"/>
              </a:spcAft>
              <a:buClr>
                <a:srgbClr val="000000"/>
              </a:buClr>
              <a:buSzPts val="1100"/>
              <a:buFont typeface="Arial"/>
              <a:buNone/>
            </a:pPr>
            <a:r>
              <a:t/>
            </a:r>
            <a:endParaRPr sz="110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latin typeface="Arial"/>
                <a:ea typeface="Arial"/>
                <a:cs typeface="Arial"/>
                <a:sym typeface="Arial"/>
              </a:rPr>
              <a:t>Techniques used in Algorand:</a:t>
            </a:r>
            <a:endParaRPr/>
          </a:p>
        </p:txBody>
      </p:sp>
      <p:sp>
        <p:nvSpPr>
          <p:cNvPr id="253" name="Google Shape;253;p21"/>
          <p:cNvSpPr txBox="1"/>
          <p:nvPr>
            <p:ph idx="1" type="body"/>
          </p:nvPr>
        </p:nvSpPr>
        <p:spPr>
          <a:xfrm>
            <a:off x="1297500" y="810675"/>
            <a:ext cx="7038900" cy="42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Arial"/>
              <a:ea typeface="Arial"/>
              <a:cs typeface="Arial"/>
              <a:sym typeface="Arial"/>
            </a:endParaRPr>
          </a:p>
          <a:p>
            <a:pPr indent="-355600" lvl="0" marL="457200" rtl="0" algn="l">
              <a:lnSpc>
                <a:spcPct val="200000"/>
              </a:lnSpc>
              <a:spcBef>
                <a:spcPts val="0"/>
              </a:spcBef>
              <a:spcAft>
                <a:spcPts val="0"/>
              </a:spcAft>
              <a:buSzPts val="2000"/>
              <a:buFont typeface="Roboto"/>
              <a:buChar char="●"/>
            </a:pPr>
            <a:r>
              <a:rPr lang="en" sz="2000">
                <a:latin typeface="Roboto"/>
                <a:ea typeface="Roboto"/>
                <a:cs typeface="Roboto"/>
                <a:sym typeface="Roboto"/>
              </a:rPr>
              <a:t>Gossip protocol</a:t>
            </a:r>
            <a:endParaRPr sz="2000">
              <a:latin typeface="Roboto"/>
              <a:ea typeface="Roboto"/>
              <a:cs typeface="Roboto"/>
              <a:sym typeface="Roboto"/>
            </a:endParaRPr>
          </a:p>
          <a:p>
            <a:pPr indent="-355600" lvl="0" marL="457200" rtl="0" algn="l">
              <a:lnSpc>
                <a:spcPct val="200000"/>
              </a:lnSpc>
              <a:spcBef>
                <a:spcPts val="0"/>
              </a:spcBef>
              <a:spcAft>
                <a:spcPts val="0"/>
              </a:spcAft>
              <a:buSzPts val="2000"/>
              <a:buFont typeface="Roboto"/>
              <a:buChar char="●"/>
            </a:pPr>
            <a:r>
              <a:rPr lang="en" sz="2000">
                <a:latin typeface="Roboto"/>
                <a:ea typeface="Roboto"/>
                <a:cs typeface="Roboto"/>
                <a:sym typeface="Roboto"/>
              </a:rPr>
              <a:t>Weighted users</a:t>
            </a:r>
            <a:endParaRPr sz="2000">
              <a:latin typeface="Roboto"/>
              <a:ea typeface="Roboto"/>
              <a:cs typeface="Roboto"/>
              <a:sym typeface="Roboto"/>
            </a:endParaRPr>
          </a:p>
          <a:p>
            <a:pPr indent="-355600" lvl="0" marL="457200" rtl="0" algn="l">
              <a:lnSpc>
                <a:spcPct val="200000"/>
              </a:lnSpc>
              <a:spcBef>
                <a:spcPts val="0"/>
              </a:spcBef>
              <a:spcAft>
                <a:spcPts val="0"/>
              </a:spcAft>
              <a:buSzPts val="2000"/>
              <a:buFont typeface="Roboto"/>
              <a:buChar char="●"/>
            </a:pPr>
            <a:r>
              <a:rPr lang="en" sz="2000">
                <a:latin typeface="Roboto"/>
                <a:ea typeface="Roboto"/>
                <a:cs typeface="Roboto"/>
                <a:sym typeface="Roboto"/>
              </a:rPr>
              <a:t>Consensus by committee</a:t>
            </a:r>
            <a:endParaRPr sz="2000">
              <a:latin typeface="Roboto"/>
              <a:ea typeface="Roboto"/>
              <a:cs typeface="Roboto"/>
              <a:sym typeface="Roboto"/>
            </a:endParaRPr>
          </a:p>
          <a:p>
            <a:pPr indent="-355600" lvl="0" marL="457200" rtl="0" algn="l">
              <a:lnSpc>
                <a:spcPct val="200000"/>
              </a:lnSpc>
              <a:spcBef>
                <a:spcPts val="0"/>
              </a:spcBef>
              <a:spcAft>
                <a:spcPts val="0"/>
              </a:spcAft>
              <a:buSzPts val="2000"/>
              <a:buFont typeface="Roboto"/>
              <a:buChar char="●"/>
            </a:pPr>
            <a:r>
              <a:rPr lang="en" sz="2000">
                <a:latin typeface="Roboto"/>
                <a:ea typeface="Roboto"/>
                <a:cs typeface="Roboto"/>
                <a:sym typeface="Roboto"/>
              </a:rPr>
              <a:t>Cryptographic sortition</a:t>
            </a:r>
            <a:endParaRPr sz="2000">
              <a:latin typeface="Roboto"/>
              <a:ea typeface="Roboto"/>
              <a:cs typeface="Roboto"/>
              <a:sym typeface="Roboto"/>
            </a:endParaRPr>
          </a:p>
          <a:p>
            <a:pPr indent="-355600" lvl="0" marL="457200" rtl="0" algn="l">
              <a:lnSpc>
                <a:spcPct val="200000"/>
              </a:lnSpc>
              <a:spcBef>
                <a:spcPts val="0"/>
              </a:spcBef>
              <a:spcAft>
                <a:spcPts val="0"/>
              </a:spcAft>
              <a:buSzPts val="2000"/>
              <a:buFont typeface="Roboto"/>
              <a:buChar char="●"/>
            </a:pPr>
            <a:r>
              <a:rPr lang="en" sz="2000">
                <a:latin typeface="Roboto"/>
                <a:ea typeface="Roboto"/>
                <a:cs typeface="Roboto"/>
                <a:sym typeface="Roboto"/>
              </a:rPr>
              <a:t>Participant replacement</a:t>
            </a:r>
            <a:endParaRPr sz="2000">
              <a:latin typeface="Roboto"/>
              <a:ea typeface="Roboto"/>
              <a:cs typeface="Roboto"/>
              <a:sym typeface="Roboto"/>
            </a:endParaRPr>
          </a:p>
          <a:p>
            <a:pPr indent="-355600" lvl="0" marL="457200" rtl="0" algn="l">
              <a:lnSpc>
                <a:spcPct val="200000"/>
              </a:lnSpc>
              <a:spcBef>
                <a:spcPts val="0"/>
              </a:spcBef>
              <a:spcAft>
                <a:spcPts val="0"/>
              </a:spcAft>
              <a:buSzPts val="2000"/>
              <a:buFont typeface="Roboto"/>
              <a:buChar char="●"/>
            </a:pPr>
            <a:r>
              <a:rPr lang="en" sz="2000">
                <a:latin typeface="Roboto"/>
                <a:ea typeface="Roboto"/>
                <a:cs typeface="Roboto"/>
                <a:sym typeface="Roboto"/>
              </a:rPr>
              <a:t>Block proposal</a:t>
            </a:r>
            <a:endParaRPr sz="2000">
              <a:latin typeface="Roboto"/>
              <a:ea typeface="Roboto"/>
              <a:cs typeface="Roboto"/>
              <a:sym typeface="Roboto"/>
            </a:endParaRPr>
          </a:p>
          <a:p>
            <a:pPr indent="0" lvl="0" marL="0" rtl="0" algn="l">
              <a:spcBef>
                <a:spcPts val="0"/>
              </a:spcBef>
              <a:spcAft>
                <a:spcPts val="0"/>
              </a:spcAft>
              <a:buNone/>
            </a:pPr>
            <a:r>
              <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t>
            </a:r>
            <a:r>
              <a:rPr lang="en"/>
              <a:t>ossip protocol</a:t>
            </a:r>
            <a:endParaRPr/>
          </a:p>
        </p:txBody>
      </p:sp>
      <p:sp>
        <p:nvSpPr>
          <p:cNvPr id="259" name="Google Shape;259;p22"/>
          <p:cNvSpPr txBox="1"/>
          <p:nvPr>
            <p:ph idx="1" type="body"/>
          </p:nvPr>
        </p:nvSpPr>
        <p:spPr>
          <a:xfrm>
            <a:off x="1297500" y="1116750"/>
            <a:ext cx="7038900" cy="33621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2000">
                <a:solidFill>
                  <a:srgbClr val="FFFFFF"/>
                </a:solidFill>
                <a:latin typeface="Arial"/>
                <a:ea typeface="Arial"/>
                <a:cs typeface="Arial"/>
                <a:sym typeface="Arial"/>
              </a:rPr>
              <a:t>Algorand users communicate through a gossip protocol. The gossip protocol is used by users to submit new transactions. Each user collects a block of pending transactions that they hear about, in case they are chosen to propose the next block.</a:t>
            </a:r>
            <a:endParaRPr sz="2000">
              <a:solidFill>
                <a:srgbClr val="FFFFFF"/>
              </a:solidFill>
              <a:latin typeface="Arial"/>
              <a:ea typeface="Arial"/>
              <a:cs typeface="Arial"/>
              <a:sym typeface="Arial"/>
            </a:endParaRPr>
          </a:p>
          <a:p>
            <a:pPr indent="0" lvl="0" marL="0" rtl="0" algn="l">
              <a:spcBef>
                <a:spcPts val="0"/>
              </a:spcBef>
              <a:spcAft>
                <a:spcPts val="0"/>
              </a:spcAft>
              <a:buNone/>
            </a:pPr>
            <a:r>
              <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Cryptographic Sortition</a:t>
            </a:r>
            <a:endParaRPr/>
          </a:p>
        </p:txBody>
      </p:sp>
      <p:sp>
        <p:nvSpPr>
          <p:cNvPr id="265" name="Google Shape;265;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Clr>
                <a:srgbClr val="000000"/>
              </a:buClr>
              <a:buSzPts val="1100"/>
              <a:buFont typeface="Arial"/>
              <a:buNone/>
            </a:pPr>
            <a:r>
              <a:rPr lang="en" sz="2000">
                <a:solidFill>
                  <a:srgbClr val="FFFFFF"/>
                </a:solidFill>
                <a:latin typeface="Arial"/>
                <a:ea typeface="Arial"/>
                <a:cs typeface="Arial"/>
                <a:sym typeface="Arial"/>
              </a:rPr>
              <a:t>Cryptographic sortition is an algorithm for choosing a random subset of users according to per-user weights.</a:t>
            </a:r>
            <a:endParaRPr sz="2000">
              <a:solidFill>
                <a:srgbClr val="FFFF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Cryptographic Sortition continued...</a:t>
            </a:r>
            <a:endParaRPr/>
          </a:p>
        </p:txBody>
      </p:sp>
      <p:sp>
        <p:nvSpPr>
          <p:cNvPr id="271" name="Google Shape;271;p24"/>
          <p:cNvSpPr txBox="1"/>
          <p:nvPr>
            <p:ph idx="1" type="body"/>
          </p:nvPr>
        </p:nvSpPr>
        <p:spPr>
          <a:xfrm>
            <a:off x="1297500" y="896600"/>
            <a:ext cx="7038900" cy="40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Arial"/>
                <a:ea typeface="Arial"/>
                <a:cs typeface="Arial"/>
                <a:sym typeface="Arial"/>
              </a:rPr>
              <a:t>Selection procedure:</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sz="1800">
              <a:solidFill>
                <a:srgbClr val="FFFFFF"/>
              </a:solidFill>
              <a:latin typeface="Arial"/>
              <a:ea typeface="Arial"/>
              <a:cs typeface="Arial"/>
              <a:sym typeface="Arial"/>
            </a:endParaRPr>
          </a:p>
          <a:p>
            <a:pPr indent="0" lvl="0" marL="0" rtl="0" algn="l">
              <a:spcBef>
                <a:spcPts val="0"/>
              </a:spcBef>
              <a:spcAft>
                <a:spcPts val="0"/>
              </a:spcAft>
              <a:buNone/>
            </a:pPr>
            <a:r>
              <a:rPr lang="en" sz="1800">
                <a:solidFill>
                  <a:srgbClr val="FFFFFF"/>
                </a:solidFill>
                <a:latin typeface="Arial"/>
                <a:ea typeface="Arial"/>
                <a:cs typeface="Arial"/>
                <a:sym typeface="Arial"/>
              </a:rPr>
              <a:t>As shown in Algorithm 1, a user performs sortition by computing ⟨hash,π⟩ ← VRFsk (seed||role), where sk is the user’s secret key.</a:t>
            </a:r>
            <a:endParaRPr sz="1800">
              <a:solidFill>
                <a:srgbClr val="FFFFFF"/>
              </a:solidFill>
              <a:latin typeface="Arial"/>
              <a:ea typeface="Arial"/>
              <a:cs typeface="Arial"/>
              <a:sym typeface="Arial"/>
            </a:endParaRPr>
          </a:p>
          <a:p>
            <a:pPr indent="0" lvl="0" marL="0" rtl="0" algn="l">
              <a:spcBef>
                <a:spcPts val="0"/>
              </a:spcBef>
              <a:spcAft>
                <a:spcPts val="0"/>
              </a:spcAft>
              <a:buClr>
                <a:srgbClr val="000000"/>
              </a:buClr>
              <a:buSzPts val="1100"/>
              <a:buFont typeface="Arial"/>
              <a:buNone/>
            </a:pPr>
            <a:r>
              <a:t/>
            </a:r>
            <a:endParaRPr sz="2400">
              <a:solidFill>
                <a:srgbClr val="FFFFFF"/>
              </a:solidFill>
              <a:latin typeface="Arial"/>
              <a:ea typeface="Arial"/>
              <a:cs typeface="Arial"/>
              <a:sym typeface="Arial"/>
            </a:endParaRPr>
          </a:p>
        </p:txBody>
      </p:sp>
      <p:pic>
        <p:nvPicPr>
          <p:cNvPr id="272" name="Google Shape;272;p24"/>
          <p:cNvPicPr preferRelativeResize="0"/>
          <p:nvPr/>
        </p:nvPicPr>
        <p:blipFill>
          <a:blip r:embed="rId3">
            <a:alphaModFix/>
          </a:blip>
          <a:stretch>
            <a:fillRect/>
          </a:stretch>
        </p:blipFill>
        <p:spPr>
          <a:xfrm>
            <a:off x="1417563" y="1406950"/>
            <a:ext cx="5241625" cy="2329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Cryptographic Sortition continued...</a:t>
            </a:r>
            <a:endParaRPr/>
          </a:p>
        </p:txBody>
      </p:sp>
      <p:sp>
        <p:nvSpPr>
          <p:cNvPr id="278" name="Google Shape;278;p25"/>
          <p:cNvSpPr txBox="1"/>
          <p:nvPr>
            <p:ph idx="1" type="body"/>
          </p:nvPr>
        </p:nvSpPr>
        <p:spPr>
          <a:xfrm>
            <a:off x="1297500" y="896600"/>
            <a:ext cx="7038900" cy="40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Arial"/>
                <a:ea typeface="Arial"/>
                <a:cs typeface="Arial"/>
                <a:sym typeface="Arial"/>
              </a:rPr>
              <a:t>Selection procedure:</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sz="1800">
              <a:solidFill>
                <a:srgbClr val="FFFFFF"/>
              </a:solidFill>
              <a:latin typeface="Arial"/>
              <a:ea typeface="Arial"/>
              <a:cs typeface="Arial"/>
              <a:sym typeface="Arial"/>
            </a:endParaRPr>
          </a:p>
          <a:p>
            <a:pPr indent="0" lvl="0" marL="0" rtl="0" algn="l">
              <a:spcBef>
                <a:spcPts val="0"/>
              </a:spcBef>
              <a:spcAft>
                <a:spcPts val="0"/>
              </a:spcAft>
              <a:buNone/>
            </a:pPr>
            <a:r>
              <a:rPr lang="en" sz="1800">
                <a:solidFill>
                  <a:srgbClr val="FFFFFF"/>
                </a:solidFill>
                <a:latin typeface="Arial"/>
                <a:ea typeface="Arial"/>
                <a:cs typeface="Arial"/>
                <a:sym typeface="Arial"/>
              </a:rPr>
              <a:t>The pseudocode for verifying a sortition proof, shown in Algorithm 2, follows the same structure to check if that user was selected.</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sz="2400">
              <a:solidFill>
                <a:srgbClr val="FFFFFF"/>
              </a:solidFill>
              <a:latin typeface="Arial"/>
              <a:ea typeface="Arial"/>
              <a:cs typeface="Arial"/>
              <a:sym typeface="Arial"/>
            </a:endParaRPr>
          </a:p>
        </p:txBody>
      </p:sp>
      <p:pic>
        <p:nvPicPr>
          <p:cNvPr id="279" name="Google Shape;279;p25"/>
          <p:cNvPicPr preferRelativeResize="0"/>
          <p:nvPr/>
        </p:nvPicPr>
        <p:blipFill>
          <a:blip r:embed="rId3">
            <a:alphaModFix/>
          </a:blip>
          <a:stretch>
            <a:fillRect/>
          </a:stretch>
        </p:blipFill>
        <p:spPr>
          <a:xfrm>
            <a:off x="1397600" y="1348050"/>
            <a:ext cx="4957975" cy="2447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